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88" r:id="rId22"/>
    <p:sldId id="385" r:id="rId23"/>
    <p:sldId id="372" r:id="rId24"/>
    <p:sldId id="379" r:id="rId25"/>
    <p:sldId id="365" r:id="rId26"/>
    <p:sldId id="374" r:id="rId27"/>
    <p:sldId id="386" r:id="rId28"/>
    <p:sldId id="387" r:id="rId29"/>
    <p:sldId id="376" r:id="rId30"/>
    <p:sldId id="383" r:id="rId31"/>
    <p:sldId id="384" r:id="rId32"/>
    <p:sldId id="380" r:id="rId33"/>
    <p:sldId id="377" r:id="rId34"/>
    <p:sldId id="320" r:id="rId35"/>
    <p:sldId id="323" r:id="rId36"/>
    <p:sldId id="329" r:id="rId37"/>
    <p:sldId id="330" r:id="rId38"/>
    <p:sldId id="360" r:id="rId39"/>
    <p:sldId id="354" r:id="rId40"/>
    <p:sldId id="358" r:id="rId41"/>
    <p:sldId id="359" r:id="rId42"/>
    <p:sldId id="375" r:id="rId43"/>
    <p:sldId id="353" r:id="rId44"/>
    <p:sldId id="37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83" autoAdjust="0"/>
    <p:restoredTop sz="88475" autoAdjust="0"/>
  </p:normalViewPr>
  <p:slideViewPr>
    <p:cSldViewPr snapToGrid="0" snapToObjects="1">
      <p:cViewPr>
        <p:scale>
          <a:sx n="100" d="100"/>
          <a:sy n="100" d="100"/>
        </p:scale>
        <p:origin x="-760"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12"/>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05/05/2014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a:t>
            </a:r>
            <a:r>
              <a:rPr lang="en-US" sz="1200" kern="1200" dirty="0" smtClean="0">
                <a:solidFill>
                  <a:schemeClr val="tx1"/>
                </a:solidFill>
                <a:effectLst/>
                <a:latin typeface="+mn-lt"/>
                <a:ea typeface="+mn-ea"/>
                <a:cs typeface="+mn-cs"/>
              </a:rPr>
              <a:t>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a:t>
            </a:r>
            <a:r>
              <a:rPr lang="en-US" baseline="0" dirty="0" smtClean="0"/>
              <a:t>.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We also got a good look at whether genes encoding secreted proteins are in gene sparse or dense re- </a:t>
            </a:r>
            <a:r>
              <a:rPr lang="en-US" sz="1200" kern="1200" dirty="0" err="1" smtClean="0">
                <a:solidFill>
                  <a:schemeClr val="tx1"/>
                </a:solidFill>
                <a:effectLst/>
                <a:latin typeface="+mn-lt"/>
                <a:ea typeface="+mn-ea"/>
                <a:cs typeface="+mn-cs"/>
              </a:rPr>
              <a:t>gions</a:t>
            </a:r>
            <a:r>
              <a:rPr lang="en-US" sz="1200" kern="1200" dirty="0" smtClean="0">
                <a:solidFill>
                  <a:schemeClr val="tx1"/>
                </a:solidFill>
                <a:effectLst/>
                <a:latin typeface="+mn-lt"/>
                <a:ea typeface="+mn-ea"/>
                <a:cs typeface="+mn-cs"/>
              </a:rPr>
              <a:t> of the genome.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figure plots the five prime flanking </a:t>
            </a:r>
            <a:r>
              <a:rPr lang="en-US" sz="1200" kern="1200" dirty="0" err="1" smtClean="0">
                <a:solidFill>
                  <a:schemeClr val="tx1"/>
                </a:solidFill>
                <a:effectLst/>
                <a:latin typeface="+mn-lt"/>
                <a:ea typeface="+mn-ea"/>
                <a:cs typeface="+mn-cs"/>
              </a:rPr>
              <a:t>intergenic</a:t>
            </a:r>
            <a:r>
              <a:rPr lang="en-US" sz="1200" kern="1200" baseline="0" dirty="0" smtClean="0">
                <a:solidFill>
                  <a:schemeClr val="tx1"/>
                </a:solidFill>
                <a:effectLst/>
                <a:latin typeface="+mn-lt"/>
                <a:ea typeface="+mn-ea"/>
                <a:cs typeface="+mn-cs"/>
              </a:rPr>
              <a:t> region of the gene against the three prime, the </a:t>
            </a:r>
            <a:r>
              <a:rPr lang="en-US" sz="1200" kern="1200" baseline="0" dirty="0" err="1" smtClean="0">
                <a:solidFill>
                  <a:schemeClr val="tx1"/>
                </a:solidFill>
                <a:effectLst/>
                <a:latin typeface="+mn-lt"/>
                <a:ea typeface="+mn-ea"/>
                <a:cs typeface="+mn-cs"/>
              </a:rPr>
              <a:t>colour</a:t>
            </a:r>
            <a:r>
              <a:rPr lang="en-US" sz="1200" kern="1200" baseline="0" dirty="0" smtClean="0">
                <a:solidFill>
                  <a:schemeClr val="tx1"/>
                </a:solidFill>
                <a:effectLst/>
                <a:latin typeface="+mn-lt"/>
                <a:ea typeface="+mn-ea"/>
                <a:cs typeface="+mn-cs"/>
              </a:rPr>
              <a:t> indicates frequency and the spots are the individual secreted proteins.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is indicative of a single speed genome, with genes encoding secreted proteins dispersed</a:t>
            </a:r>
            <a:r>
              <a:rPr lang="en-US" sz="1200" kern="1200" baseline="0" dirty="0" smtClean="0">
                <a:solidFill>
                  <a:schemeClr val="tx1"/>
                </a:solidFill>
                <a:effectLst/>
                <a:latin typeface="+mn-lt"/>
                <a:ea typeface="+mn-ea"/>
                <a:cs typeface="+mn-cs"/>
              </a:rPr>
              <a:t> evenly throughout a genome that has no obvious gene sparse or gene dense regions.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16</a:t>
            </a:fld>
            <a:endParaRPr lang="en-US"/>
          </a:p>
        </p:txBody>
      </p:sp>
    </p:spTree>
    <p:extLst>
      <p:ext uri="{BB962C8B-B14F-4D97-AF65-F5344CB8AC3E}">
        <p14:creationId xmlns:p14="http://schemas.microsoft.com/office/powerpoint/2010/main" val="3585991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diversity between these isolates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Japanese isolates were separated from a single common ancestor of European isolates, suggesting that Japanese isolates might be ancestral, very distantly. The </a:t>
            </a:r>
            <a:r>
              <a:rPr lang="en-US" sz="1200" i="0" kern="1200" dirty="0" err="1" smtClean="0">
                <a:solidFill>
                  <a:schemeClr val="tx1"/>
                </a:solidFill>
                <a:latin typeface="+mn-lt"/>
                <a:ea typeface="+mn-ea"/>
                <a:cs typeface="+mn-cs"/>
              </a:rPr>
              <a:t>japanese</a:t>
            </a:r>
            <a:r>
              <a:rPr lang="en-US" sz="1200" i="0" kern="1200" dirty="0" smtClean="0">
                <a:solidFill>
                  <a:schemeClr val="tx1"/>
                </a:solidFill>
                <a:latin typeface="+mn-lt"/>
                <a:ea typeface="+mn-ea"/>
                <a:cs typeface="+mn-cs"/>
              </a:rPr>
              <a:t> isolates also showed</a:t>
            </a:r>
            <a:r>
              <a:rPr lang="en-US" sz="1200" i="0" kern="1200" baseline="0" dirty="0" smtClean="0">
                <a:solidFill>
                  <a:schemeClr val="tx1"/>
                </a:solidFill>
                <a:latin typeface="+mn-lt"/>
                <a:ea typeface="+mn-ea"/>
                <a:cs typeface="+mn-cs"/>
              </a:rPr>
              <a:t> much greater genetic diversity and overall the </a:t>
            </a:r>
            <a:r>
              <a:rPr lang="en-US" sz="1200" kern="1200" dirty="0" smtClean="0">
                <a:solidFill>
                  <a:schemeClr val="tx1"/>
                </a:solidFill>
                <a:effectLst/>
                <a:latin typeface="+mn-lt"/>
                <a:ea typeface="+mn-ea"/>
                <a:cs typeface="+mn-cs"/>
              </a:rPr>
              <a:t>tests on over 5000 genes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suggest that the tested genes are unlikely to have been subjected to positive selection since the separation of the UK and Japanese isolates.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19</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23</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and has 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25</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26</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a:t>
            </a:r>
            <a:r>
              <a:rPr lang="en-US" baseline="0" smtClean="0"/>
              <a:t>tool  </a:t>
            </a:r>
            <a:r>
              <a:rPr lang="en-US" baseline="0" dirty="0" smtClean="0"/>
              <a:t>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27</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28</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33</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34</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18 thousand unique players in 126 different countries</a:t>
            </a:r>
          </a:p>
          <a:p>
            <a:r>
              <a:rPr lang="en-US" baseline="0" dirty="0" smtClean="0"/>
              <a:t>With more than 100 playing simultaneously</a:t>
            </a:r>
          </a:p>
          <a:p>
            <a:endParaRPr lang="en-US" baseline="0" dirty="0" smtClean="0"/>
          </a:p>
          <a:p>
            <a:r>
              <a:rPr lang="en-US" baseline="0" dirty="0" smtClean="0"/>
              <a:t>Thrillingly, people have been so keen to play the game, they’ve been trying to ‘game’ the system. The early top player was a person called ‘Ash Dieback’ who hit 1034 points in under a week you get one point for doing a puzzle (note we didn’t design enough space for a four figure score). </a:t>
            </a:r>
          </a:p>
          <a:p>
            <a:endParaRPr lang="en-US" baseline="0" dirty="0" smtClean="0"/>
          </a:p>
          <a:p>
            <a:r>
              <a:rPr lang="en-US" baseline="0" dirty="0" smtClean="0"/>
              <a:t>This player adopted a very laissez-faire ‘skimming’ strategy in which they played many games, improving the random alignments just a bit. This contributed to very wide coverage of our data and we’ve started to reach the point where some of the data sets aren’t improving alignment scores any more and we can retire them from the game.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37</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 and </a:t>
            </a:r>
            <a:r>
              <a:rPr lang="en-US" baseline="0" smtClean="0"/>
              <a:t>perhaps start to </a:t>
            </a:r>
            <a:r>
              <a:rPr lang="en-US" baseline="0" dirty="0" smtClean="0"/>
              <a:t>bring us out of the woods. </a:t>
            </a:r>
          </a:p>
          <a:p>
            <a:endParaRPr lang="en-US" baseline="0"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38</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all this had started rolling well enough, the government</a:t>
            </a:r>
            <a:r>
              <a:rPr lang="en-US" baseline="0" dirty="0" smtClean="0"/>
              <a:t> pushed some funding into a large consortium, called </a:t>
            </a:r>
            <a:r>
              <a:rPr lang="en-US" baseline="0" dirty="0" err="1" smtClean="0"/>
              <a:t>Nornex</a:t>
            </a:r>
            <a:r>
              <a:rPr lang="en-US" baseline="0" dirty="0" smtClean="0"/>
              <a:t>.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r>
              <a:rPr lang="en-GB" baseline="0" dirty="0" smtClean="0"/>
              <a:t>We’re in quite an interesting situation with this in the UK at the moment, over the last couple of decades damage to tree stocks like elm and other agricultural disasters from disease  have sensitized the British Public and government to tree losses and the arrival of ash dieback disease led to public outcry and a desire to act quickly to combat ash dieback at the highest level. </a:t>
            </a:r>
            <a:endParaRPr lang="en-GB" baseline="0" dirty="0" smtClean="0"/>
          </a:p>
          <a:p>
            <a:endParaRPr lang="en-GB" baseline="0" dirty="0" smtClean="0"/>
          </a:p>
          <a:p>
            <a:r>
              <a:rPr lang="en-GB" baseline="0" dirty="0" smtClean="0"/>
              <a:t> This would help with the ash dieback problem  but ultimately feed back into wider issues of science like public health crises and food security too. </a:t>
            </a:r>
            <a:endParaRPr lang="en-GB"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39</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UK in 2012</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42</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44</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05/05/2014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05/05/2014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05/05/2014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05/05/2014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05/05/2014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05/05/2014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05/05/2014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05/05/2014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tiff"/></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tiff"/><Relationship Id="rId5"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jp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8.jpg"/></Relationships>
</file>

<file path=ppt/slides/_rels/slide39.xml.rels><?xml version="1.0" encoding="UTF-8" standalone="yes"?>
<Relationships xmlns="http://schemas.openxmlformats.org/package/2006/relationships"><Relationship Id="rId11" Type="http://schemas.openxmlformats.org/officeDocument/2006/relationships/image" Target="../media/image66.gif"/><Relationship Id="rId12" Type="http://schemas.openxmlformats.org/officeDocument/2006/relationships/image" Target="../media/image67.png"/><Relationship Id="rId13" Type="http://schemas.openxmlformats.org/officeDocument/2006/relationships/image" Target="../media/image68.png"/><Relationship Id="rId14" Type="http://schemas.openxmlformats.org/officeDocument/2006/relationships/image" Target="../media/image69.emf"/><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hyperlink" Target="http://www.fera.defra.gov.uk/" TargetMode="External"/><Relationship Id="rId9" Type="http://schemas.openxmlformats.org/officeDocument/2006/relationships/image" Target="../media/image64.gif"/><Relationship Id="rId10" Type="http://schemas.openxmlformats.org/officeDocument/2006/relationships/image" Target="../media/image6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hyperlink" Target="http://www.fera.defra.gov.uk/" TargetMode="External"/><Relationship Id="rId8" Type="http://schemas.openxmlformats.org/officeDocument/2006/relationships/image" Target="../media/image64.gif"/><Relationship Id="rId9" Type="http://schemas.openxmlformats.org/officeDocument/2006/relationships/image" Target="../media/image63.png"/><Relationship Id="rId10"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32.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endParaRPr lang="en-US" sz="3600" dirty="0" smtClean="0">
              <a:latin typeface="Helvetica"/>
              <a:cs typeface="Helvetica"/>
            </a:endParaRP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5078759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
        <p:nvSpPr>
          <p:cNvPr id="3" name="TextBox 2"/>
          <p:cNvSpPr txBox="1"/>
          <p:nvPr/>
        </p:nvSpPr>
        <p:spPr>
          <a:xfrm>
            <a:off x="7226300" y="1492934"/>
            <a:ext cx="1713593" cy="646331"/>
          </a:xfrm>
          <a:prstGeom prst="rect">
            <a:avLst/>
          </a:prstGeom>
          <a:noFill/>
        </p:spPr>
        <p:txBody>
          <a:bodyPr wrap="none" rtlCol="0">
            <a:spAutoFit/>
          </a:bodyPr>
          <a:lstStyle/>
          <a:p>
            <a:r>
              <a:rPr lang="en-US" dirty="0" smtClean="0"/>
              <a:t>Diane Saunders</a:t>
            </a:r>
          </a:p>
          <a:p>
            <a:r>
              <a:rPr lang="en-US" dirty="0" err="1" smtClean="0"/>
              <a:t>Kentaro</a:t>
            </a:r>
            <a:r>
              <a:rPr lang="en-US" dirty="0" smtClean="0"/>
              <a:t> Yoshida</a:t>
            </a:r>
            <a:endParaRPr lang="en-US" dirty="0"/>
          </a:p>
        </p:txBody>
      </p:sp>
    </p:spTree>
    <p:extLst>
      <p:ext uri="{BB962C8B-B14F-4D97-AF65-F5344CB8AC3E}">
        <p14:creationId xmlns:p14="http://schemas.microsoft.com/office/powerpoint/2010/main" val="4848945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17463110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
        <p:nvSpPr>
          <p:cNvPr id="4" name="TextBox 3"/>
          <p:cNvSpPr txBox="1"/>
          <p:nvPr/>
        </p:nvSpPr>
        <p:spPr>
          <a:xfrm>
            <a:off x="368300" y="1993900"/>
            <a:ext cx="1816100" cy="646331"/>
          </a:xfrm>
          <a:prstGeom prst="rect">
            <a:avLst/>
          </a:prstGeom>
          <a:noFill/>
        </p:spPr>
        <p:txBody>
          <a:bodyPr wrap="square" rtlCol="0">
            <a:spAutoFit/>
          </a:bodyPr>
          <a:lstStyle/>
          <a:p>
            <a:r>
              <a:rPr lang="en-US" dirty="0" err="1" smtClean="0"/>
              <a:t>Kentaro</a:t>
            </a:r>
            <a:r>
              <a:rPr lang="en-US" dirty="0" smtClean="0"/>
              <a:t> Yoshida</a:t>
            </a:r>
          </a:p>
          <a:p>
            <a:r>
              <a:rPr lang="en-US" dirty="0"/>
              <a:t>Tsuyoshi </a:t>
            </a:r>
            <a:r>
              <a:rPr lang="en-US" dirty="0" err="1"/>
              <a:t>Hosoya</a:t>
            </a:r>
            <a:endParaRPr lang="en-US" dirty="0"/>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
        <p:nvSpPr>
          <p:cNvPr id="3" name="TextBox 2"/>
          <p:cNvSpPr txBox="1"/>
          <p:nvPr/>
        </p:nvSpPr>
        <p:spPr>
          <a:xfrm>
            <a:off x="190500" y="2349500"/>
            <a:ext cx="1752600" cy="923330"/>
          </a:xfrm>
          <a:prstGeom prst="rect">
            <a:avLst/>
          </a:prstGeom>
          <a:noFill/>
        </p:spPr>
        <p:txBody>
          <a:bodyPr wrap="square" rtlCol="0">
            <a:spAutoFit/>
          </a:bodyPr>
          <a:lstStyle/>
          <a:p>
            <a:r>
              <a:rPr lang="en-US" dirty="0" smtClean="0"/>
              <a:t>Anne Edwards</a:t>
            </a:r>
          </a:p>
          <a:p>
            <a:r>
              <a:rPr lang="en-US" dirty="0" smtClean="0"/>
              <a:t>Diane Saunders</a:t>
            </a:r>
          </a:p>
          <a:p>
            <a:r>
              <a:rPr lang="en-US" dirty="0" smtClean="0"/>
              <a:t>-JIC</a:t>
            </a:r>
            <a:endParaRPr lang="en-US" dirty="0"/>
          </a:p>
        </p:txBody>
      </p:sp>
    </p:spTree>
    <p:extLst>
      <p:ext uri="{BB962C8B-B14F-4D97-AF65-F5344CB8AC3E}">
        <p14:creationId xmlns:p14="http://schemas.microsoft.com/office/powerpoint/2010/main" val="12575468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586794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55329102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4719553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http</a:t>
            </a:r>
            <a:r>
              <a:rPr lang="en-US" dirty="0"/>
              <a:t>://</a:t>
            </a:r>
            <a:r>
              <a:rPr lang="en-US" dirty="0" err="1"/>
              <a:t>apps.facebook.com</a:t>
            </a:r>
            <a:r>
              <a:rPr lang="en-US" dirty="0"/>
              <a:t>/</a:t>
            </a:r>
            <a:r>
              <a:rPr lang="en-US" dirty="0" err="1"/>
              <a:t>fraxinus</a:t>
            </a:r>
            <a:endParaRPr lang="en-US" dirty="0"/>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094" y="2080419"/>
            <a:ext cx="3815514" cy="4325609"/>
          </a:xfrm>
          <a:prstGeom prst="rect">
            <a:avLst/>
          </a:prstGeom>
        </p:spPr>
      </p:pic>
      <p:sp>
        <p:nvSpPr>
          <p:cNvPr id="5" name="Rectangle 4"/>
          <p:cNvSpPr/>
          <p:nvPr/>
        </p:nvSpPr>
        <p:spPr>
          <a:xfrm>
            <a:off x="283882" y="224117"/>
            <a:ext cx="4796118"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
        <p:nvSpPr>
          <p:cNvPr id="7" name="Content Placeholder 1"/>
          <p:cNvSpPr>
            <a:spLocks noGrp="1"/>
          </p:cNvSpPr>
          <p:nvPr/>
        </p:nvSpPr>
        <p:spPr>
          <a:xfrm>
            <a:off x="190500" y="2080419"/>
            <a:ext cx="4923594" cy="37107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kern="1200" dirty="0" smtClean="0"/>
              <a:t>In 6 months: 55K visits from ~25K players</a:t>
            </a:r>
          </a:p>
          <a:p>
            <a:r>
              <a:rPr lang="en-US" sz="2400" kern="1200" dirty="0" smtClean="0"/>
              <a:t>Average visit  ~23 minutes</a:t>
            </a:r>
          </a:p>
          <a:p>
            <a:r>
              <a:rPr lang="en-US" sz="2400" kern="1200" dirty="0" smtClean="0"/>
              <a:t>2 years &amp; 2 months  - continuous game play</a:t>
            </a:r>
          </a:p>
          <a:p>
            <a:r>
              <a:rPr lang="en-US" sz="2400" kern="1200" dirty="0" smtClean="0"/>
              <a:t>10K patterns – received 154K solutions</a:t>
            </a:r>
          </a:p>
          <a:p>
            <a:r>
              <a:rPr lang="en-US" sz="2400" kern="1200" dirty="0" smtClean="0"/>
              <a:t>2000 players – 70% solutions</a:t>
            </a:r>
            <a:endParaRPr lang="en-US" sz="2400" kern="1200" dirty="0"/>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0"/>
            <a:ext cx="9155812" cy="6857999"/>
          </a:xfrm>
          <a:prstGeom prst="rect">
            <a:avLst/>
          </a:prstGeom>
        </p:spPr>
      </p:pic>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231611"/>
            <a:ext cx="2265864" cy="563231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Rachel </a:t>
            </a:r>
            <a:r>
              <a:rPr lang="en-US" sz="2000" dirty="0" smtClean="0">
                <a:latin typeface="Delicious-Roman"/>
                <a:cs typeface="Delicious-Roman"/>
              </a:rPr>
              <a:t>Glover</a:t>
            </a: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19499</TotalTime>
  <Words>5581</Words>
  <Application>Microsoft Macintosh PowerPoint</Application>
  <PresentationFormat>On-screen Show (4:3)</PresentationFormat>
  <Paragraphs>488</Paragraphs>
  <Slides>44</Slides>
  <Notes>43</Notes>
  <HiddenSlides>5</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274</cp:revision>
  <cp:lastPrinted>2013-10-24T09:30:34Z</cp:lastPrinted>
  <dcterms:created xsi:type="dcterms:W3CDTF">2013-08-26T11:00:30Z</dcterms:created>
  <dcterms:modified xsi:type="dcterms:W3CDTF">2014-05-05T14:18:36Z</dcterms:modified>
</cp:coreProperties>
</file>